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090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2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8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6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0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1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3699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362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7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C60891-8CE8-4590-9980-F25F25CD9EAF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DF5029D-73ED-4FD4-8436-457EE03D3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m4a"/><Relationship Id="rId4" Type="http://schemas.microsoft.com/office/2007/relationships/media" Target="../media/media2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6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25B1F-BD21-41B9-95E3-3D590C653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1926454"/>
            <a:ext cx="9068586" cy="2032987"/>
          </a:xfrm>
        </p:spPr>
        <p:txBody>
          <a:bodyPr/>
          <a:lstStyle/>
          <a:p>
            <a:r>
              <a:rPr lang="sr-Cyrl-RS" sz="9600" dirty="0" smtClean="0">
                <a:latin typeface="Curlz MT" panose="04040404050702020202" pitchFamily="82" charset="0"/>
              </a:rPr>
              <a:t>ОШ</a:t>
            </a:r>
            <a:r>
              <a:rPr lang="sr-Latn-RS" sz="9600" dirty="0" smtClean="0">
                <a:latin typeface="Curlz MT" panose="04040404050702020202" pitchFamily="82" charset="0"/>
              </a:rPr>
              <a:t> </a:t>
            </a:r>
            <a:r>
              <a:rPr lang="sr-Cyrl-RS" sz="9600" dirty="0" smtClean="0">
                <a:latin typeface="Curlz MT" panose="04040404050702020202" pitchFamily="82" charset="0"/>
              </a:rPr>
              <a:t>ЈАЈИНЦИ</a:t>
            </a:r>
            <a:endParaRPr lang="en-US" sz="5400" dirty="0">
              <a:latin typeface="Curlz MT" panose="04040404050702020202" pitchFamily="8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5169E-8A58-4939-BAA9-5E4CE663F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101483"/>
            <a:ext cx="9070848" cy="1037781"/>
          </a:xfrm>
        </p:spPr>
        <p:txBody>
          <a:bodyPr>
            <a:noAutofit/>
          </a:bodyPr>
          <a:lstStyle/>
          <a:p>
            <a:r>
              <a:rPr lang="sr-Cyrl-RS" sz="6600" dirty="0" smtClean="0">
                <a:latin typeface="Curlz MT" panose="04040404050702020202" pitchFamily="82" charset="0"/>
              </a:rPr>
              <a:t>Лична карта</a:t>
            </a:r>
            <a:r>
              <a:rPr lang="sr-Latn-RS" sz="6600" dirty="0" smtClean="0">
                <a:latin typeface="Curlz MT" panose="04040404050702020202" pitchFamily="82" charset="0"/>
              </a:rPr>
              <a:t> </a:t>
            </a:r>
            <a:endParaRPr lang="sr-Latn-RS" sz="6600" dirty="0">
              <a:latin typeface="Curlz MT" panose="04040404050702020202" pitchFamily="82" charset="0"/>
            </a:endParaRPr>
          </a:p>
          <a:p>
            <a:endParaRPr lang="en-US" sz="3200" dirty="0">
              <a:latin typeface="Curlz MT" panose="04040404050702020202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5FAB4-D388-4CBD-AA20-672C659A3C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465" y="3662032"/>
            <a:ext cx="1700530" cy="138049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C51A2E-1EAC-4A14-8CB6-1F8DCD3FEB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500" y="1562470"/>
            <a:ext cx="1700530" cy="1380490"/>
          </a:xfrm>
          <a:prstGeom prst="rect">
            <a:avLst/>
          </a:prstGeom>
          <a:noFill/>
        </p:spPr>
      </p:pic>
      <p:pic>
        <p:nvPicPr>
          <p:cNvPr id="6" name="2021_12_09_13_46_11">
            <a:hlinkClick r:id="" action="ppaction://media"/>
            <a:extLst>
              <a:ext uri="{FF2B5EF4-FFF2-40B4-BE49-F238E27FC236}">
                <a16:creationId xmlns:a16="http://schemas.microsoft.com/office/drawing/2014/main" id="{B8D18D43-AED6-4385-91C1-1DA25B02A3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3083" y="4240968"/>
            <a:ext cx="487363" cy="487363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AEAE6BC-DD20-48B3-875C-E29FC68AC0B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934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07"/>
    </mc:Choice>
    <mc:Fallback xmlns="">
      <p:transition spd="slow" advTm="11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  <p:extLst mod="1">
    <p:ext uri="{E180D4A7-C9FB-4DFB-919C-405C955672EB}">
      <p14:showEvtLst xmlns:p14="http://schemas.microsoft.com/office/powerpoint/2010/main">
        <p14:playEvt time="7873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DD79BF9-146B-4B40-B956-9E2CBD941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10" y="923278"/>
            <a:ext cx="6557461" cy="5450890"/>
          </a:xfrm>
          <a:effectLst>
            <a:softEdge rad="63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C50D21-796B-4CED-A2B0-D01BB5494475}"/>
              </a:ext>
            </a:extLst>
          </p:cNvPr>
          <p:cNvSpPr txBox="1"/>
          <p:nvPr/>
        </p:nvSpPr>
        <p:spPr>
          <a:xfrm>
            <a:off x="6968971" y="803521"/>
            <a:ext cx="4713865" cy="5690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Име</a:t>
            </a:r>
            <a:r>
              <a:rPr lang="sr-Latn-RS" dirty="0" smtClean="0"/>
              <a:t>: </a:t>
            </a:r>
            <a:r>
              <a:rPr lang="sr-Latn-RS" dirty="0" smtClean="0">
                <a:latin typeface="Curlz MT" panose="04040404050702020202" pitchFamily="82" charset="0"/>
              </a:rPr>
              <a:t>O</a:t>
            </a:r>
            <a:r>
              <a:rPr lang="sr-Cyrl-RS" dirty="0">
                <a:latin typeface="Curlz MT" panose="04040404050702020202" pitchFamily="82" charset="0"/>
              </a:rPr>
              <a:t>Ш</a:t>
            </a:r>
            <a:r>
              <a:rPr lang="sr-Latn-RS" dirty="0" smtClean="0">
                <a:latin typeface="Curlz MT" panose="04040404050702020202" pitchFamily="82" charset="0"/>
              </a:rPr>
              <a:t> </a:t>
            </a:r>
            <a:r>
              <a:rPr lang="sr-Cyrl-RS" dirty="0" smtClean="0">
                <a:latin typeface="Curlz MT" panose="04040404050702020202" pitchFamily="82" charset="0"/>
              </a:rPr>
              <a:t>Јајинц</a:t>
            </a:r>
            <a:r>
              <a:rPr lang="sr-Cyrl-RS" dirty="0">
                <a:latin typeface="Curlz MT" panose="04040404050702020202" pitchFamily="82" charset="0"/>
              </a:rPr>
              <a:t>и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Година оснивања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1965.</a:t>
            </a:r>
          </a:p>
          <a:p>
            <a:r>
              <a:rPr lang="sr-Cyrl-RS" b="1" dirty="0" smtClean="0"/>
              <a:t>Адреса</a:t>
            </a:r>
            <a:r>
              <a:rPr lang="sr-Latn-RS" b="1" dirty="0" smtClean="0"/>
              <a:t> </a:t>
            </a:r>
            <a:r>
              <a:rPr lang="sr-Latn-RS" dirty="0" smtClean="0"/>
              <a:t>: </a:t>
            </a:r>
            <a:r>
              <a:rPr lang="sr-Cyrl-RS" dirty="0" smtClean="0"/>
              <a:t>И</a:t>
            </a:r>
            <a:r>
              <a:rPr lang="sr-Cyrl-RS" dirty="0" smtClean="0">
                <a:latin typeface="Curlz MT" panose="04040404050702020202" pitchFamily="82" charset="0"/>
              </a:rPr>
              <a:t>лије</a:t>
            </a:r>
            <a:r>
              <a:rPr lang="sr-Latn-RS" dirty="0" smtClean="0">
                <a:latin typeface="Curlz MT" panose="04040404050702020202" pitchFamily="82" charset="0"/>
              </a:rPr>
              <a:t> </a:t>
            </a:r>
            <a:r>
              <a:rPr lang="sr-Cyrl-RS" dirty="0" smtClean="0">
                <a:latin typeface="Curlz MT" panose="04040404050702020202" pitchFamily="82" charset="0"/>
              </a:rPr>
              <a:t>Петровић</a:t>
            </a:r>
            <a:r>
              <a:rPr lang="sr-Latn-RS" dirty="0" smtClean="0">
                <a:latin typeface="Curlz MT" panose="04040404050702020202" pitchFamily="82" charset="0"/>
              </a:rPr>
              <a:t>a </a:t>
            </a:r>
            <a:r>
              <a:rPr lang="sr-Latn-RS" dirty="0">
                <a:latin typeface="Curlz MT" panose="04040404050702020202" pitchFamily="82" charset="0"/>
              </a:rPr>
              <a:t>12</a:t>
            </a:r>
          </a:p>
          <a:p>
            <a:r>
              <a:rPr lang="sr-Cyrl-RS" b="1" dirty="0" smtClean="0"/>
              <a:t>Град</a:t>
            </a:r>
            <a:r>
              <a:rPr lang="sr-Latn-RS" dirty="0" smtClean="0"/>
              <a:t> </a:t>
            </a:r>
            <a:r>
              <a:rPr lang="sr-Latn-RS" dirty="0"/>
              <a:t>: </a:t>
            </a:r>
            <a:r>
              <a:rPr lang="sr-Cyrl-RS" dirty="0" smtClean="0"/>
              <a:t>Б</a:t>
            </a:r>
            <a:r>
              <a:rPr lang="sr-Cyrl-RS" dirty="0" smtClean="0">
                <a:latin typeface="Curlz MT" panose="04040404050702020202" pitchFamily="82" charset="0"/>
              </a:rPr>
              <a:t>еогра</a:t>
            </a:r>
            <a:r>
              <a:rPr lang="sr-Cyrl-RS" dirty="0">
                <a:latin typeface="Curlz MT" panose="04040404050702020202" pitchFamily="82" charset="0"/>
              </a:rPr>
              <a:t>д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Држава</a:t>
            </a:r>
            <a:r>
              <a:rPr lang="sr-Latn-RS" dirty="0" smtClean="0"/>
              <a:t>: </a:t>
            </a:r>
            <a:r>
              <a:rPr lang="sr-Cyrl-RS" dirty="0" smtClean="0">
                <a:latin typeface="Curlz MT" panose="04040404050702020202" pitchFamily="82" charset="0"/>
              </a:rPr>
              <a:t>Србија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ТЕЛЕФОН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011 3941826</a:t>
            </a:r>
          </a:p>
          <a:p>
            <a:r>
              <a:rPr lang="sr-Latn-RS" b="1" dirty="0"/>
              <a:t>Website</a:t>
            </a:r>
            <a:r>
              <a:rPr lang="sr-Latn-RS" dirty="0"/>
              <a:t>: https://www.osjajinci.edu.rs/</a:t>
            </a:r>
          </a:p>
          <a:p>
            <a:r>
              <a:rPr lang="sr-Latn-RS" b="1" dirty="0"/>
              <a:t>Email</a:t>
            </a:r>
            <a:r>
              <a:rPr lang="sr-Latn-RS" dirty="0"/>
              <a:t>: osjajinci</a:t>
            </a:r>
            <a:r>
              <a:rPr lang="en-US" dirty="0"/>
              <a:t>@</a:t>
            </a:r>
            <a:r>
              <a:rPr lang="sr-Latn-RS" dirty="0"/>
              <a:t>osjajinci.edu.rs</a:t>
            </a:r>
          </a:p>
          <a:p>
            <a:r>
              <a:rPr lang="sr-Cyrl-RS" b="1" dirty="0" smtClean="0"/>
              <a:t>Број ђака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531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sr-Cyrl-RS" b="1" dirty="0" smtClean="0"/>
              <a:t>Површина школе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2696</a:t>
            </a:r>
            <a:r>
              <a:rPr lang="ru-RU" dirty="0"/>
              <a:t> </a:t>
            </a:r>
            <a:r>
              <a:rPr lang="en-US" sz="1800" dirty="0"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800" baseline="30000" dirty="0">
                <a:effectLst/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Latn-RS" baseline="30000" dirty="0">
                <a:latin typeface="Curlz MT" panose="040404040507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</a:pPr>
            <a:r>
              <a:rPr lang="sr-Cyrl-RS" b="1" dirty="0" smtClean="0"/>
              <a:t>Број одељења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25 </a:t>
            </a:r>
            <a:r>
              <a:rPr lang="sr-Cyrl-RS" dirty="0" smtClean="0">
                <a:latin typeface="Curlz MT" panose="04040404050702020202" pitchFamily="82" charset="0"/>
              </a:rPr>
              <a:t>и</a:t>
            </a:r>
            <a:r>
              <a:rPr lang="sr-Latn-RS" dirty="0" smtClean="0">
                <a:latin typeface="Curlz MT" panose="04040404050702020202" pitchFamily="82" charset="0"/>
              </a:rPr>
              <a:t> </a:t>
            </a:r>
            <a:r>
              <a:rPr lang="sr-Latn-RS" dirty="0">
                <a:latin typeface="Curlz MT" panose="04040404050702020202" pitchFamily="82" charset="0"/>
              </a:rPr>
              <a:t>1 </a:t>
            </a:r>
            <a:r>
              <a:rPr lang="sr-Cyrl-RS" dirty="0" smtClean="0">
                <a:latin typeface="Curlz MT" panose="04040404050702020202" pitchFamily="82" charset="0"/>
              </a:rPr>
              <a:t>одељење</a:t>
            </a:r>
            <a:r>
              <a:rPr lang="sr-Cyrl-RS" dirty="0">
                <a:latin typeface="Curlz MT" panose="04040404050702020202" pitchFamily="82" charset="0"/>
              </a:rPr>
              <a:t> </a:t>
            </a:r>
            <a:r>
              <a:rPr lang="sr-Cyrl-RS" dirty="0" smtClean="0">
                <a:latin typeface="Curlz MT" panose="04040404050702020202" pitchFamily="82" charset="0"/>
              </a:rPr>
              <a:t>за рад са децом са посебним потребама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Издвојено одељење</a:t>
            </a:r>
            <a:r>
              <a:rPr lang="sr-Latn-RS" dirty="0" smtClean="0"/>
              <a:t>: </a:t>
            </a:r>
            <a:r>
              <a:rPr lang="sr-Cyrl-RS" dirty="0"/>
              <a:t>Р</a:t>
            </a:r>
            <a:r>
              <a:rPr lang="sr-Cyrl-RS" dirty="0" smtClean="0">
                <a:latin typeface="Curlz MT" panose="04040404050702020202" pitchFamily="82" charset="0"/>
              </a:rPr>
              <a:t>аковица село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Организација наставе</a:t>
            </a:r>
            <a:r>
              <a:rPr lang="sr-Latn-RS" dirty="0" smtClean="0"/>
              <a:t>: </a:t>
            </a:r>
            <a:r>
              <a:rPr lang="sr-Cyrl-RS" dirty="0" smtClean="0"/>
              <a:t>д</a:t>
            </a:r>
            <a:r>
              <a:rPr lang="sr-Cyrl-RS" dirty="0" smtClean="0">
                <a:latin typeface="Curlz MT" panose="04040404050702020202" pitchFamily="82" charset="0"/>
              </a:rPr>
              <a:t>восменска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Предшколска установа</a:t>
            </a:r>
            <a:r>
              <a:rPr lang="sr-Latn-RS" dirty="0" smtClean="0"/>
              <a:t>: </a:t>
            </a:r>
            <a:r>
              <a:rPr lang="sr-Cyrl-RS" dirty="0"/>
              <a:t>Д</a:t>
            </a:r>
            <a:r>
              <a:rPr lang="sr-Cyrl-RS" dirty="0" smtClean="0">
                <a:latin typeface="Curlz MT" panose="04040404050702020202" pitchFamily="82" charset="0"/>
              </a:rPr>
              <a:t>а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Продужени боравак</a:t>
            </a:r>
            <a:r>
              <a:rPr lang="sr-Latn-RS" dirty="0" smtClean="0"/>
              <a:t>: </a:t>
            </a:r>
            <a:r>
              <a:rPr lang="sr-Cyrl-RS" dirty="0"/>
              <a:t>д</a:t>
            </a:r>
            <a:r>
              <a:rPr lang="sr-Latn-RS" dirty="0" smtClean="0">
                <a:latin typeface="Curlz MT" panose="04040404050702020202" pitchFamily="82" charset="0"/>
              </a:rPr>
              <a:t>a (</a:t>
            </a:r>
            <a:r>
              <a:rPr lang="sr-Cyrl-RS" dirty="0" smtClean="0">
                <a:latin typeface="Curlz MT" panose="04040404050702020202" pitchFamily="82" charset="0"/>
              </a:rPr>
              <a:t>две групе</a:t>
            </a:r>
            <a:r>
              <a:rPr lang="sr-Latn-RS" dirty="0" smtClean="0">
                <a:latin typeface="Curlz MT" panose="04040404050702020202" pitchFamily="82" charset="0"/>
              </a:rPr>
              <a:t>)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Језик на коме се одвија настава</a:t>
            </a:r>
            <a:r>
              <a:rPr lang="sr-Latn-RS" dirty="0" smtClean="0"/>
              <a:t>: </a:t>
            </a:r>
            <a:r>
              <a:rPr lang="sr-Cyrl-RS" dirty="0"/>
              <a:t>с</a:t>
            </a:r>
            <a:r>
              <a:rPr lang="sr-Cyrl-RS" dirty="0" smtClean="0">
                <a:latin typeface="Curlz MT" panose="04040404050702020202" pitchFamily="82" charset="0"/>
              </a:rPr>
              <a:t>рпки</a:t>
            </a:r>
            <a:endParaRPr lang="sr-Latn-RS" dirty="0">
              <a:latin typeface="Curlz MT" panose="04040404050702020202" pitchFamily="82" charset="0"/>
            </a:endParaRPr>
          </a:p>
          <a:p>
            <a:r>
              <a:rPr lang="sr-Cyrl-RS" b="1" dirty="0" smtClean="0"/>
              <a:t>Школско двориште</a:t>
            </a:r>
            <a:r>
              <a:rPr lang="sr-Latn-RS" dirty="0" smtClean="0"/>
              <a:t>: </a:t>
            </a:r>
            <a:r>
              <a:rPr lang="sr-Latn-RS" dirty="0">
                <a:latin typeface="Curlz MT" panose="04040404050702020202" pitchFamily="82" charset="0"/>
              </a:rPr>
              <a:t>0.70</a:t>
            </a:r>
            <a:r>
              <a:rPr lang="ru-RU" dirty="0"/>
              <a:t> </a:t>
            </a:r>
            <a:r>
              <a:rPr lang="sr-Latn-RS" dirty="0" smtClean="0">
                <a:latin typeface="Curlz MT" panose="04040404050702020202" pitchFamily="82" charset="0"/>
              </a:rPr>
              <a:t>ha</a:t>
            </a:r>
            <a:r>
              <a:rPr lang="ru-RU" dirty="0" smtClean="0"/>
              <a:t>, </a:t>
            </a:r>
            <a:r>
              <a:rPr lang="sr-Cyrl-RS" dirty="0" smtClean="0">
                <a:latin typeface="Curlz MT" panose="04040404050702020202" pitchFamily="82" charset="0"/>
              </a:rPr>
              <a:t>отворени терени за одбојку, рукомет и мали фудбал</a:t>
            </a:r>
            <a:endParaRPr lang="sr-Latn-RS" dirty="0">
              <a:latin typeface="Curlz MT" panose="04040404050702020202" pitchFamily="82" charset="0"/>
            </a:endParaRPr>
          </a:p>
          <a:p>
            <a:endParaRPr lang="en-US" dirty="0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794052D8-6572-4546-B99D-7F2EB78307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284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10"/>
    </mc:Choice>
    <mc:Fallback xmlns="">
      <p:transition spd="slow" advTm="68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4A8EB1-C189-4629-997A-8AD250861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26" y="352887"/>
            <a:ext cx="11070455" cy="615222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B4F69-A41E-48ED-8FA9-8030BB3BA6AF}"/>
              </a:ext>
            </a:extLst>
          </p:cNvPr>
          <p:cNvSpPr txBox="1"/>
          <p:nvPr/>
        </p:nvSpPr>
        <p:spPr>
          <a:xfrm>
            <a:off x="3515558" y="1340528"/>
            <a:ext cx="517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062FC-DA89-46E5-AF4A-5197E7424861}"/>
              </a:ext>
            </a:extLst>
          </p:cNvPr>
          <p:cNvSpPr txBox="1"/>
          <p:nvPr/>
        </p:nvSpPr>
        <p:spPr>
          <a:xfrm>
            <a:off x="1649046" y="1216241"/>
            <a:ext cx="83937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МИСИЈА ШКОЛЕ </a:t>
            </a:r>
          </a:p>
          <a:p>
            <a:pPr algn="ctr"/>
            <a:endParaRPr lang="ru-RU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dirty="0" smtClean="0">
                <a:latin typeface="Monotype Corsiva" panose="03010101010201010101" pitchFamily="66" charset="0"/>
              </a:rPr>
              <a:t>Ми </a:t>
            </a:r>
            <a:r>
              <a:rPr lang="ru-RU" dirty="0">
                <a:latin typeface="Monotype Corsiva" panose="03010101010201010101" pitchFamily="66" charset="0"/>
              </a:rPr>
              <a:t>смо школа која негује савремену наставу и подстиче позитивне људске вредности. Наша школа је отворена за сву децу и пружа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свој деци једнака права и могућност образовања. Негујемо и подстичемо теленат и креативност ученика и наставника. Отворени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смо за нове идеје, спремни да идемо у сусрет свим друштвеним променама и заједно са локалном заједницом радимо на сталном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побољшању и промовисању школе у окружењу.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Наши партнери су родитељи са којима се, уз професионални однос пун разумевања, међусобно подржавамо, поштујемо и „растемо“.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Природа и зеленило надомак нас нам помажу и усмеравају нас да негујемо еколошке вредности које имају едукативни, здравствени и</a:t>
            </a:r>
          </a:p>
          <a:p>
            <a:pPr algn="ctr"/>
            <a:r>
              <a:rPr lang="ru-RU" dirty="0">
                <a:latin typeface="Monotype Corsiva" panose="03010101010201010101" pitchFamily="66" charset="0"/>
              </a:rPr>
              <a:t>естетски значај</a:t>
            </a:r>
            <a:r>
              <a:rPr lang="ru-RU" dirty="0" smtClean="0">
                <a:latin typeface="Monotype Corsiva" panose="03010101010201010101" pitchFamily="66" charset="0"/>
              </a:rPr>
              <a:t>.</a:t>
            </a: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EAD127D-FC6C-458A-B279-BBC4D562CD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29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29"/>
    </mc:Choice>
    <mc:Fallback xmlns="">
      <p:transition spd="slow" advTm="41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4A8EB1-C189-4629-997A-8AD250861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06" y="257453"/>
            <a:ext cx="11256885" cy="615222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B4F69-A41E-48ED-8FA9-8030BB3BA6AF}"/>
              </a:ext>
            </a:extLst>
          </p:cNvPr>
          <p:cNvSpPr txBox="1"/>
          <p:nvPr/>
        </p:nvSpPr>
        <p:spPr>
          <a:xfrm>
            <a:off x="3515558" y="1340528"/>
            <a:ext cx="517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062FC-DA89-46E5-AF4A-5197E7424861}"/>
              </a:ext>
            </a:extLst>
          </p:cNvPr>
          <p:cNvSpPr txBox="1"/>
          <p:nvPr/>
        </p:nvSpPr>
        <p:spPr>
          <a:xfrm>
            <a:off x="1562471" y="1216241"/>
            <a:ext cx="85314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/>
              <a:t>ВИЗИЈА ШКОЛЕ </a:t>
            </a:r>
            <a:endParaRPr lang="ru-RU" b="1" dirty="0" smtClean="0"/>
          </a:p>
          <a:p>
            <a:pPr algn="just"/>
            <a:r>
              <a:rPr lang="ru-RU" b="1" dirty="0" smtClean="0">
                <a:latin typeface="Monotype Corsiva" panose="03010101010201010101" pitchFamily="66" charset="0"/>
              </a:rPr>
              <a:t>Бићемо школа која: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</a:t>
            </a:r>
            <a:r>
              <a:rPr lang="ru-RU" dirty="0">
                <a:latin typeface="Monotype Corsiva" panose="03010101010201010101" pitchFamily="66" charset="0"/>
              </a:rPr>
              <a:t>прати успех ученика и промовише њихова достигнућа;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ствара услове да школа и њено окружење буду безбедно место за све</a:t>
            </a:r>
          </a:p>
          <a:p>
            <a:pPr algn="just"/>
            <a:r>
              <a:rPr lang="ru-RU" dirty="0" smtClean="0">
                <a:latin typeface="Monotype Corsiva" panose="03010101010201010101" pitchFamily="66" charset="0"/>
              </a:rPr>
              <a:t>- </a:t>
            </a:r>
            <a:r>
              <a:rPr lang="ru-RU" dirty="0">
                <a:latin typeface="Monotype Corsiva" panose="03010101010201010101" pitchFamily="66" charset="0"/>
              </a:rPr>
              <a:t>ствара нове могућности ваннаставног ангажовања ученика и тежи масовнијем укључивању у спортске, културне и друге активности;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- ствара услове и подстиче рад надарених ученика кроз разне афирмативне активности;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- омогућава ученицима да учествују и одлучују у доношењу одлука у школи кроз појачани рад Ђачког парламента;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- ствара услове за унапређивање наставе и учења у складу са образовним и другим потребама ученика;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- подстиче креативност ученика, развија функционално знање и утиче на развој њихових социјалних вештина и здравих стилова живота;</a:t>
            </a:r>
          </a:p>
          <a:p>
            <a:pPr algn="just"/>
            <a:r>
              <a:rPr lang="ru-RU" dirty="0">
                <a:latin typeface="Monotype Corsiva" panose="03010101010201010101" pitchFamily="66" charset="0"/>
              </a:rPr>
              <a:t>- ради на побољшању изгледа екстеријера и </a:t>
            </a:r>
            <a:r>
              <a:rPr lang="ru-RU" dirty="0" smtClean="0">
                <a:latin typeface="Monotype Corsiva" panose="03010101010201010101" pitchFamily="66" charset="0"/>
              </a:rPr>
              <a:t>ентеријера.</a:t>
            </a:r>
            <a:endParaRPr lang="ru-RU" dirty="0">
              <a:latin typeface="Monotype Corsiva" panose="03010101010201010101" pitchFamily="66" charset="0"/>
            </a:endParaRPr>
          </a:p>
          <a:p>
            <a:pPr algn="just"/>
            <a:endParaRPr lang="ru-RU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DF422B1-389A-4937-9DBB-3F4FDEC6B33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442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34"/>
    </mc:Choice>
    <mc:Fallback xmlns="">
      <p:transition spd="slow" advTm="34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4A8EB1-C189-4629-997A-8AD250861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56" y="8953"/>
            <a:ext cx="11256885" cy="6390443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B4F69-A41E-48ED-8FA9-8030BB3BA6AF}"/>
              </a:ext>
            </a:extLst>
          </p:cNvPr>
          <p:cNvSpPr txBox="1"/>
          <p:nvPr/>
        </p:nvSpPr>
        <p:spPr>
          <a:xfrm>
            <a:off x="3515558" y="1340528"/>
            <a:ext cx="517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2062FC-DA89-46E5-AF4A-5197E7424861}"/>
              </a:ext>
            </a:extLst>
          </p:cNvPr>
          <p:cNvSpPr txBox="1"/>
          <p:nvPr/>
        </p:nvSpPr>
        <p:spPr>
          <a:xfrm>
            <a:off x="2007948" y="663492"/>
            <a:ext cx="8531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/>
              <a:t> </a:t>
            </a:r>
            <a:r>
              <a:rPr lang="sr-Cyrl-RS" sz="6600" dirty="0" smtClean="0">
                <a:latin typeface="+mj-lt"/>
              </a:rPr>
              <a:t>ДОБРО ДОШЛИ</a:t>
            </a:r>
            <a:endParaRPr lang="en-US" sz="6600" dirty="0">
              <a:latin typeface="+mj-lt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BDCC7FD-6729-4044-8739-9E9E3EA96E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68" y="1215730"/>
            <a:ext cx="6531599" cy="52461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23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7"/>
    </mc:Choice>
    <mc:Fallback xmlns="">
      <p:transition spd="slow" advTm="9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5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5|2.5|2.5|3.5|3.2|4.5|3.3|2.8|3|3.1|3.2|3.6|3.9|3.6|3.2|2.8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300</TotalTime>
  <Words>353</Words>
  <Application>Microsoft Office PowerPoint</Application>
  <PresentationFormat>Widescreen</PresentationFormat>
  <Paragraphs>39</Paragraphs>
  <Slides>5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Calibri</vt:lpstr>
      <vt:lpstr>Century Gothic</vt:lpstr>
      <vt:lpstr>Curlz MT</vt:lpstr>
      <vt:lpstr>Garamond</vt:lpstr>
      <vt:lpstr>Monotype Corsiva</vt:lpstr>
      <vt:lpstr>Times New Roman</vt:lpstr>
      <vt:lpstr>Savon</vt:lpstr>
      <vt:lpstr>ОШ ЈАЈИНЦИ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OŠ Jajinci</dc:title>
  <dc:creator>Olivera Kosanin</dc:creator>
  <cp:lastModifiedBy>Korisnik</cp:lastModifiedBy>
  <cp:revision>8</cp:revision>
  <dcterms:created xsi:type="dcterms:W3CDTF">2022-02-15T13:38:52Z</dcterms:created>
  <dcterms:modified xsi:type="dcterms:W3CDTF">2022-02-22T11:08:25Z</dcterms:modified>
</cp:coreProperties>
</file>